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387" r:id="rId2"/>
    <p:sldId id="393" r:id="rId3"/>
    <p:sldId id="399" r:id="rId4"/>
    <p:sldId id="397" r:id="rId5"/>
    <p:sldId id="398" r:id="rId6"/>
    <p:sldId id="400" r:id="rId7"/>
    <p:sldId id="401" r:id="rId8"/>
    <p:sldId id="402" r:id="rId9"/>
    <p:sldId id="403" r:id="rId10"/>
    <p:sldId id="395" r:id="rId1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Rocco" initials="JR" lastIdx="1" clrIdx="0">
    <p:extLst>
      <p:ext uri="{19B8F6BF-5375-455C-9EA6-DF929625EA0E}">
        <p15:presenceInfo xmlns:p15="http://schemas.microsoft.com/office/powerpoint/2012/main" userId="Jonathan Rocc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B91"/>
    <a:srgbClr val="405564"/>
    <a:srgbClr val="FFFFFF"/>
    <a:srgbClr val="C2CED8"/>
    <a:srgbClr val="728FA5"/>
    <a:srgbClr val="546E82"/>
    <a:srgbClr val="99AEBD"/>
    <a:srgbClr val="CCD6DE"/>
    <a:srgbClr val="859EB1"/>
    <a:srgbClr val="4B63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8" autoAdjust="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1644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24/05/2021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24/05/2021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24/05/2021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24/05/2021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24/05/2021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24/05/2021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24/05/2021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24/05/2021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24/05/2021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24/05/2021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538147"/>
            <a:ext cx="8063454" cy="12310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HW1 – Sound </a:t>
            </a:r>
            <a:r>
              <a:rPr lang="en-US" dirty="0"/>
              <a:t>Classification</a:t>
            </a:r>
          </a:p>
          <a:p>
            <a:r>
              <a:rPr lang="it-IT" sz="1700" dirty="0"/>
              <a:t>10574752 10751438 10612929 10486570 </a:t>
            </a:r>
            <a:br>
              <a:rPr lang="it-IT" sz="1700" dirty="0"/>
            </a:br>
            <a:endParaRPr lang="it-IT" sz="1700" b="0" i="1" dirty="0"/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>
            <a:normAutofit/>
          </a:bodyPr>
          <a:lstStyle/>
          <a:p>
            <a:r>
              <a:rPr lang="en-GB" dirty="0"/>
              <a:t>Confusion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:</a:t>
            </a:r>
          </a:p>
          <a:p>
            <a:endParaRPr lang="it-IT" sz="2800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88616CA0-5C6F-4DF1-96FF-787D54AE4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979111"/>
              </p:ext>
            </p:extLst>
          </p:nvPr>
        </p:nvGraphicFramePr>
        <p:xfrm>
          <a:off x="1524000" y="2352058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79441435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709186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234470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890375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Distortion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Tremolo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NoFX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47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Distortion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012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Tremolo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NoFX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547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2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072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/>
          <a:lstStyle/>
          <a:p>
            <a:r>
              <a:rPr lang="it-IT" dirty="0"/>
              <a:t>Index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Audio </a:t>
            </a:r>
            <a:r>
              <a:rPr lang="it-IT" dirty="0" err="1"/>
              <a:t>effects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r>
              <a:rPr lang="it-IT" dirty="0"/>
              <a:t> – </a:t>
            </a:r>
            <a:r>
              <a:rPr lang="it-IT" dirty="0" err="1"/>
              <a:t>Introduction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Feature </a:t>
            </a:r>
            <a:r>
              <a:rPr lang="en-GB" dirty="0"/>
              <a:t>choice</a:t>
            </a:r>
            <a:endParaRPr lang="it-IT" dirty="0"/>
          </a:p>
          <a:p>
            <a:pPr marL="1200150" lvl="1" indent="-457200">
              <a:buFont typeface="+mj-lt"/>
              <a:buAutoNum type="alphaLcParenR"/>
            </a:pPr>
            <a:r>
              <a:rPr lang="it-IT" dirty="0"/>
              <a:t>First </a:t>
            </a:r>
            <a:r>
              <a:rPr lang="it-IT" dirty="0" err="1"/>
              <a:t>attempt</a:t>
            </a:r>
            <a:endParaRPr lang="it-IT" dirty="0"/>
          </a:p>
          <a:p>
            <a:pPr marL="1200150" lvl="1" indent="-457200">
              <a:buFont typeface="+mj-lt"/>
              <a:buAutoNum type="alphaLcParenR"/>
            </a:pP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attempt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Dataset </a:t>
            </a:r>
            <a:r>
              <a:rPr lang="it-IT" dirty="0" err="1"/>
              <a:t>selection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Multi-class Weighted Support Vector Machine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36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/>
          <a:lstStyle/>
          <a:p>
            <a:r>
              <a:rPr lang="it-IT" dirty="0"/>
              <a:t>Audio </a:t>
            </a:r>
            <a:r>
              <a:rPr lang="it-IT" dirty="0" err="1"/>
              <a:t>effects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r>
              <a:rPr lang="it-IT" dirty="0"/>
              <a:t> - </a:t>
            </a:r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r>
              <a:rPr lang="it-IT" sz="1800" b="1" dirty="0"/>
              <a:t>ASSIGNMENT:</a:t>
            </a:r>
          </a:p>
          <a:p>
            <a:r>
              <a:rPr lang="en-US" dirty="0"/>
              <a:t>implement a classifier system able to</a:t>
            </a:r>
            <a:br>
              <a:rPr lang="en-US" dirty="0"/>
            </a:br>
            <a:r>
              <a:rPr lang="en-US" dirty="0"/>
              <a:t>predict the audio effect (between tremolo, distortion and </a:t>
            </a:r>
            <a:r>
              <a:rPr lang="en-US" dirty="0" err="1"/>
              <a:t>noFX</a:t>
            </a:r>
            <a:r>
              <a:rPr lang="en-US" dirty="0"/>
              <a:t>) used in recordings of electric guitar and bass.</a:t>
            </a:r>
            <a:r>
              <a:rPr lang="en-US" sz="1800" dirty="0"/>
              <a:t> </a:t>
            </a:r>
            <a:br>
              <a:rPr lang="en-US" sz="1800" dirty="0"/>
            </a:br>
            <a:endParaRPr lang="it-IT" sz="1800" b="1" dirty="0"/>
          </a:p>
          <a:p>
            <a:r>
              <a:rPr lang="en-US" sz="1800" b="1" dirty="0"/>
              <a:t>IMPLEMENTATION: </a:t>
            </a:r>
          </a:p>
          <a:p>
            <a:r>
              <a:rPr lang="en-US" dirty="0"/>
              <a:t>Support Vector Machine with majority voting for multiclass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845954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/>
          <a:lstStyle/>
          <a:p>
            <a:r>
              <a:rPr lang="it-IT" dirty="0"/>
              <a:t>Feature </a:t>
            </a:r>
            <a:r>
              <a:rPr lang="en-GB" dirty="0"/>
              <a:t>choice</a:t>
            </a:r>
            <a:r>
              <a:rPr lang="it-IT" dirty="0"/>
              <a:t> – First </a:t>
            </a:r>
            <a:r>
              <a:rPr lang="it-IT" dirty="0" err="1"/>
              <a:t>attempt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97574" y="1558212"/>
                <a:ext cx="8581043" cy="4503943"/>
              </a:xfrm>
            </p:spPr>
            <p:txBody>
              <a:bodyPr>
                <a:normAutofit/>
              </a:bodyPr>
              <a:lstStyle/>
              <a:p>
                <a:r>
                  <a:rPr lang="it-IT" sz="1800" dirty="0"/>
                  <a:t>The first </a:t>
                </a:r>
                <a:r>
                  <a:rPr lang="en-US" sz="1800" noProof="1"/>
                  <a:t>choice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we</a:t>
                </a:r>
                <a:r>
                  <a:rPr lang="it-IT" sz="1800" dirty="0"/>
                  <a:t> made </a:t>
                </a:r>
                <a:r>
                  <a:rPr lang="it-IT" sz="1800" dirty="0" err="1"/>
                  <a:t>was</a:t>
                </a:r>
                <a:r>
                  <a:rPr lang="it-IT" sz="1800" dirty="0"/>
                  <a:t> the </a:t>
                </a:r>
                <a:r>
                  <a:rPr lang="it-IT" sz="1800" dirty="0" err="1"/>
                  <a:t>Spectral</a:t>
                </a:r>
                <a:r>
                  <a:rPr lang="it-IT" sz="1800" dirty="0"/>
                  <a:t> </a:t>
                </a:r>
                <a:r>
                  <a:rPr lang="it-IT" sz="1800" dirty="0" err="1"/>
                  <a:t>Centroid</a:t>
                </a:r>
                <a:r>
                  <a:rPr lang="it-IT" sz="1800" dirty="0"/>
                  <a:t> (SC):</a:t>
                </a:r>
              </a:p>
              <a:p>
                <a:endParaRPr lang="it-IT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it-IT" sz="1800" dirty="0"/>
              </a:p>
              <a:p>
                <a:r>
                  <a:rPr lang="it-IT" sz="1800" dirty="0" err="1"/>
                  <a:t>PROs</a:t>
                </a:r>
                <a:r>
                  <a:rPr lang="it-IT" sz="1800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800" dirty="0" err="1"/>
                  <a:t>It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well</a:t>
                </a:r>
                <a:r>
                  <a:rPr lang="it-IT" sz="1800" dirty="0"/>
                  <a:t> </a:t>
                </a:r>
                <a:r>
                  <a:rPr lang="it-IT" sz="1800" dirty="0" err="1"/>
                  <a:t>classifies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clean</a:t>
                </a:r>
                <a:r>
                  <a:rPr lang="it-IT" sz="1800" dirty="0"/>
                  <a:t> and </a:t>
                </a:r>
                <a:r>
                  <a:rPr lang="it-IT" sz="1800" dirty="0" err="1"/>
                  <a:t>distorted</a:t>
                </a:r>
                <a:r>
                  <a:rPr lang="it-IT" sz="1800" dirty="0"/>
                  <a:t> sounds </a:t>
                </a:r>
                <a:r>
                  <a:rPr lang="it-IT" sz="1800" dirty="0" err="1"/>
                  <a:t>because</a:t>
                </a:r>
                <a:r>
                  <a:rPr lang="it-IT" sz="1800" dirty="0"/>
                  <a:t> of the </a:t>
                </a:r>
                <a:r>
                  <a:rPr lang="it-IT" sz="1800" dirty="0" err="1"/>
                  <a:t>higher</a:t>
                </a:r>
                <a:r>
                  <a:rPr lang="it-IT" sz="1800" dirty="0"/>
                  <a:t> </a:t>
                </a:r>
                <a:r>
                  <a:rPr lang="it-IT" sz="1800" dirty="0" err="1"/>
                  <a:t>harmonics</a:t>
                </a:r>
                <a:r>
                  <a:rPr lang="it-IT" sz="1800" dirty="0"/>
                  <a:t> of the </a:t>
                </a:r>
                <a:r>
                  <a:rPr lang="it-IT" sz="1800" dirty="0" err="1"/>
                  <a:t>latter</a:t>
                </a:r>
                <a:r>
                  <a:rPr lang="it-IT" sz="18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1800" dirty="0"/>
              </a:p>
              <a:p>
                <a:r>
                  <a:rPr lang="it-IT" sz="1800" dirty="0" err="1"/>
                  <a:t>CONs</a:t>
                </a:r>
                <a:r>
                  <a:rPr lang="it-IT" sz="18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It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doesn’t</a:t>
                </a:r>
                <a:r>
                  <a:rPr lang="it-IT" sz="1800" dirty="0"/>
                  <a:t> </a:t>
                </a:r>
                <a:r>
                  <a:rPr lang="en-US" sz="1800" dirty="0"/>
                  <a:t>distinguish</a:t>
                </a:r>
                <a:r>
                  <a:rPr lang="it-IT" sz="1800" dirty="0"/>
                  <a:t> </a:t>
                </a:r>
                <a:r>
                  <a:rPr lang="it-IT" sz="1800" dirty="0" err="1"/>
                  <a:t>well</a:t>
                </a:r>
                <a:r>
                  <a:rPr lang="it-IT" sz="1800" dirty="0"/>
                  <a:t> </a:t>
                </a:r>
                <a:r>
                  <a:rPr lang="it-IT" sz="1800" dirty="0" err="1"/>
                  <a:t>between</a:t>
                </a:r>
                <a:r>
                  <a:rPr lang="it-IT" sz="1800" dirty="0"/>
                  <a:t> </a:t>
                </a:r>
                <a:r>
                  <a:rPr lang="it-IT" sz="1800" dirty="0" err="1"/>
                  <a:t>noFX</a:t>
                </a:r>
                <a:r>
                  <a:rPr lang="it-IT" sz="1800" dirty="0"/>
                  <a:t> and Tremolo samples, </a:t>
                </a:r>
                <a:r>
                  <a:rPr lang="it-IT" sz="1800" dirty="0" err="1"/>
                  <a:t>because</a:t>
                </a:r>
                <a:r>
                  <a:rPr lang="it-IT" sz="1800" dirty="0"/>
                  <a:t> the </a:t>
                </a:r>
                <a:r>
                  <a:rPr lang="it-IT" sz="1800" dirty="0" err="1"/>
                  <a:t>difference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is</a:t>
                </a:r>
                <a:r>
                  <a:rPr lang="it-IT" sz="1800" dirty="0"/>
                  <a:t> in the frequencies’ </a:t>
                </a:r>
                <a:r>
                  <a:rPr lang="it-IT" sz="1800" dirty="0" err="1"/>
                  <a:t>amplitude</a:t>
                </a:r>
                <a:r>
                  <a:rPr lang="it-IT" sz="1800" dirty="0"/>
                  <a:t> and </a:t>
                </a:r>
                <a:r>
                  <a:rPr lang="it-IT" sz="1800" dirty="0" err="1"/>
                  <a:t>not</a:t>
                </a:r>
                <a:r>
                  <a:rPr lang="it-IT" sz="1800" dirty="0"/>
                  <a:t> in the frequencies </a:t>
                </a:r>
                <a:r>
                  <a:rPr lang="it-IT" sz="1800" dirty="0" err="1"/>
                  <a:t>themselves</a:t>
                </a:r>
                <a:r>
                  <a:rPr lang="it-IT" sz="1800" dirty="0"/>
                  <a:t>.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574" y="1558212"/>
                <a:ext cx="8581043" cy="4503943"/>
              </a:xfrm>
              <a:blipFill>
                <a:blip r:embed="rId2"/>
                <a:stretch>
                  <a:fillRect l="-640" t="-813" r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8752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/>
          <a:lstStyle/>
          <a:p>
            <a:r>
              <a:rPr lang="it-IT" dirty="0"/>
              <a:t>Feature </a:t>
            </a:r>
            <a:r>
              <a:rPr lang="en-GB" dirty="0"/>
              <a:t>choice</a:t>
            </a:r>
            <a:r>
              <a:rPr lang="it-IT" dirty="0"/>
              <a:t> –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attempt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97574" y="1558212"/>
                <a:ext cx="8581043" cy="4503943"/>
              </a:xfrm>
            </p:spPr>
            <p:txBody>
              <a:bodyPr>
                <a:normAutofit/>
              </a:bodyPr>
              <a:lstStyle/>
              <a:p>
                <a:r>
                  <a:rPr lang="it-IT" sz="1800" dirty="0"/>
                  <a:t>Then </a:t>
                </a:r>
                <a:r>
                  <a:rPr lang="it-IT" sz="1800" dirty="0" err="1"/>
                  <a:t>we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opted</a:t>
                </a:r>
                <a:r>
                  <a:rPr lang="it-IT" sz="1800" dirty="0"/>
                  <a:t> for the Root </a:t>
                </a:r>
                <a:r>
                  <a:rPr lang="it-IT" sz="1800" dirty="0" err="1"/>
                  <a:t>Mean</a:t>
                </a:r>
                <a:r>
                  <a:rPr lang="it-IT" sz="1800" dirty="0"/>
                  <a:t> </a:t>
                </a:r>
                <a:r>
                  <a:rPr lang="it-IT" sz="1800" dirty="0" err="1"/>
                  <a:t>Square</a:t>
                </a:r>
                <a:r>
                  <a:rPr lang="it-IT" sz="1800" dirty="0"/>
                  <a:t> (RMS):</a:t>
                </a:r>
              </a:p>
              <a:p>
                <a:endParaRPr lang="it-IT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𝑅𝑀𝑆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800" dirty="0"/>
              </a:p>
              <a:p>
                <a:endParaRPr lang="it-IT" sz="1800" dirty="0"/>
              </a:p>
              <a:p>
                <a:r>
                  <a:rPr lang="en-US" sz="1800" dirty="0"/>
                  <a:t>It conveys precisely the characteristics of the effects with respect to the decay.</a:t>
                </a:r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574" y="1558212"/>
                <a:ext cx="8581043" cy="4503943"/>
              </a:xfrm>
              <a:blipFill>
                <a:blip r:embed="rId2"/>
                <a:stretch>
                  <a:fillRect l="-640" t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219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/>
          <a:lstStyle/>
          <a:p>
            <a:r>
              <a:rPr lang="it-IT" dirty="0"/>
              <a:t>Feature </a:t>
            </a:r>
            <a:r>
              <a:rPr lang="en-GB" dirty="0"/>
              <a:t>choice</a:t>
            </a:r>
            <a:r>
              <a:rPr lang="it-IT" dirty="0"/>
              <a:t> –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endParaRPr lang="it-IT" sz="1800" dirty="0"/>
          </a:p>
          <a:p>
            <a:endParaRPr lang="it-IT" sz="1800" dirty="0"/>
          </a:p>
          <a:p>
            <a:endParaRPr lang="en-US" sz="18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7EED4AE-6BDB-4DFC-AAB5-FD3F7A633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79" y="1446678"/>
            <a:ext cx="4805916" cy="14672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5698A5C-E1EA-48CA-A959-8E5AB4D64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79" y="2888983"/>
            <a:ext cx="4805916" cy="153979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8A9150-E9E5-4563-8BFF-E8E7F3505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907" y="4471735"/>
            <a:ext cx="4805916" cy="154746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C40BFF-4A0F-4539-8662-C55D68B7D655}"/>
              </a:ext>
            </a:extLst>
          </p:cNvPr>
          <p:cNvSpPr txBox="1"/>
          <p:nvPr/>
        </p:nvSpPr>
        <p:spPr>
          <a:xfrm>
            <a:off x="6108551" y="1514929"/>
            <a:ext cx="266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Distortion</a:t>
            </a:r>
            <a:endParaRPr lang="en-US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1CCB63C-404E-4F01-B444-A191F5BE8838}"/>
              </a:ext>
            </a:extLst>
          </p:cNvPr>
          <p:cNvSpPr txBox="1"/>
          <p:nvPr/>
        </p:nvSpPr>
        <p:spPr>
          <a:xfrm>
            <a:off x="6081823" y="3059668"/>
            <a:ext cx="266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Tremolo</a:t>
            </a: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C6E3C90-252F-4379-993C-C9168147E373}"/>
              </a:ext>
            </a:extLst>
          </p:cNvPr>
          <p:cNvSpPr txBox="1"/>
          <p:nvPr/>
        </p:nvSpPr>
        <p:spPr>
          <a:xfrm>
            <a:off x="6081823" y="4560911"/>
            <a:ext cx="266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noFX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75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/>
          <a:lstStyle/>
          <a:p>
            <a:r>
              <a:rPr lang="it-IT" dirty="0"/>
              <a:t>Dataset </a:t>
            </a:r>
            <a:r>
              <a:rPr lang="it-IT" dirty="0" err="1"/>
              <a:t>selection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r>
              <a:rPr lang="en-US" dirty="0"/>
              <a:t>We decided to use only </a:t>
            </a:r>
            <a:r>
              <a:rPr lang="en-US" i="1" dirty="0"/>
              <a:t>monophonic bass </a:t>
            </a:r>
            <a:r>
              <a:rPr lang="en-US" dirty="0"/>
              <a:t>and </a:t>
            </a:r>
            <a:r>
              <a:rPr lang="en-US" i="1" dirty="0"/>
              <a:t>monophonic guitar </a:t>
            </a:r>
            <a:r>
              <a:rPr lang="en-US" dirty="0"/>
              <a:t>from  </a:t>
            </a:r>
            <a:r>
              <a:rPr lang="en-US" b="1" dirty="0"/>
              <a:t>IDMT-SMT-AUDIO-EFFECTS </a:t>
            </a:r>
            <a:r>
              <a:rPr lang="en-US" dirty="0"/>
              <a:t>in order to have more homogeneous sample’s features. </a:t>
            </a:r>
            <a:br>
              <a:rPr lang="en-US" sz="1800" dirty="0"/>
            </a:br>
            <a:endParaRPr lang="it-IT" sz="1800" dirty="0"/>
          </a:p>
          <a:p>
            <a:endParaRPr lang="it-IT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1144CAFF-EA25-4C8B-9B7F-4A4470936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285891"/>
              </p:ext>
            </p:extLst>
          </p:nvPr>
        </p:nvGraphicFramePr>
        <p:xfrm>
          <a:off x="1541721" y="306850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076165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19983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6578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Train (# </a:t>
                      </a:r>
                      <a:r>
                        <a:rPr lang="it-IT" dirty="0" err="1"/>
                        <a:t>elements</a:t>
                      </a:r>
                      <a:r>
                        <a:rPr lang="it-IT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Test (# </a:t>
                      </a:r>
                      <a:r>
                        <a:rPr lang="it-IT" dirty="0" err="1"/>
                        <a:t>elements</a:t>
                      </a:r>
                      <a:r>
                        <a:rPr lang="it-IT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08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Distortion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1394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70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Tremolo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1194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8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NoFX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370482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2DF58F3A-D91E-46FC-8D33-17F59DD798C7}"/>
              </a:ext>
            </a:extLst>
          </p:cNvPr>
          <p:cNvSpPr txBox="1"/>
          <p:nvPr/>
        </p:nvSpPr>
        <p:spPr>
          <a:xfrm>
            <a:off x="297574" y="4844002"/>
            <a:ext cx="829339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divided the whole classes in about half for the train and the test sets, as shown in the table above.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23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>
            <a:normAutofit fontScale="90000"/>
          </a:bodyPr>
          <a:lstStyle/>
          <a:p>
            <a:r>
              <a:rPr lang="en-US" dirty="0"/>
              <a:t>Multi-class Weighted Support Vector Machine 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r>
              <a:rPr lang="en-US" dirty="0"/>
              <a:t>SVMs are generally binary classifier, so, in order to manage 3 classes, we used one SVC for each couple of class: Distortion/Tremolo, Distortion/</a:t>
            </a:r>
            <a:r>
              <a:rPr lang="en-US" dirty="0" err="1"/>
              <a:t>NoFX</a:t>
            </a:r>
            <a:r>
              <a:rPr lang="en-US" dirty="0"/>
              <a:t> and Tremolo/</a:t>
            </a:r>
            <a:r>
              <a:rPr lang="en-US" dirty="0" err="1"/>
              <a:t>NoFX</a:t>
            </a:r>
            <a:r>
              <a:rPr lang="en-US" dirty="0"/>
              <a:t>. Each one misclassify the missing class, hence, applying majority voting, we are able to train and test the SVM with all the instances of</a:t>
            </a:r>
            <a:br>
              <a:rPr lang="en-US" dirty="0"/>
            </a:br>
            <a:r>
              <a:rPr lang="en-US" dirty="0"/>
              <a:t>the samples. </a:t>
            </a:r>
            <a:br>
              <a:rPr lang="en-US" dirty="0"/>
            </a:br>
            <a:br>
              <a:rPr lang="en-US" sz="1800" dirty="0"/>
            </a:br>
            <a:r>
              <a:rPr lang="en-US" dirty="0"/>
              <a:t>Although we are working with an unbalanced training set (</a:t>
            </a:r>
            <a:r>
              <a:rPr lang="en-US" dirty="0" err="1"/>
              <a:t>NoFX</a:t>
            </a:r>
            <a:r>
              <a:rPr lang="en-US" dirty="0"/>
              <a:t> class is half of the others), the SVM model works well through the fine tuning of the C parameter, which is the number of tolerated severity applied to the margin violation. </a:t>
            </a:r>
            <a:br>
              <a:rPr lang="en-US" sz="1800" dirty="0"/>
            </a:br>
            <a:endParaRPr lang="it-IT" sz="1800" dirty="0"/>
          </a:p>
          <a:p>
            <a:endParaRPr lang="it-IT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8377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>
            <a:normAutofit fontScale="90000"/>
          </a:bodyPr>
          <a:lstStyle/>
          <a:p>
            <a:r>
              <a:rPr lang="en-US" dirty="0"/>
              <a:t>Cross-validation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GridSearchCV</a:t>
            </a:r>
            <a:r>
              <a:rPr lang="en-US" dirty="0"/>
              <a:t> </a:t>
            </a:r>
            <a:r>
              <a:rPr lang="it-IT" dirty="0"/>
              <a:t>from </a:t>
            </a:r>
            <a:r>
              <a:rPr lang="it-IT" dirty="0" err="1"/>
              <a:t>scikit-learns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Tremolo vs </a:t>
            </a:r>
            <a:r>
              <a:rPr lang="en-US" dirty="0" err="1"/>
              <a:t>NoFX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Score functions: recall and precision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C</a:t>
            </a:r>
            <a:br>
              <a:rPr lang="en-US" sz="1800" dirty="0"/>
            </a:br>
            <a:endParaRPr lang="it-IT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4EFD0C-3CAB-4C69-8B94-F339BDCA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686" y="3308941"/>
            <a:ext cx="4926640" cy="104461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418CD59-EE99-4744-B2C9-4A799152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47" y="4628354"/>
            <a:ext cx="4129198" cy="11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913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4298</TotalTime>
  <Words>417</Words>
  <Application>Microsoft Office PowerPoint</Application>
  <PresentationFormat>Presentazione su schermo (4:3)</PresentationFormat>
  <Paragraphs>79</Paragraphs>
  <Slides>10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Calibri</vt:lpstr>
      <vt:lpstr>Cambria Math</vt:lpstr>
      <vt:lpstr>Wingdings</vt:lpstr>
      <vt:lpstr>POLI</vt:lpstr>
      <vt:lpstr>Titolo presentazione sottotitolo</vt:lpstr>
      <vt:lpstr>Index</vt:lpstr>
      <vt:lpstr>Audio effects classification - Introduction</vt:lpstr>
      <vt:lpstr>Feature choice – First attempt</vt:lpstr>
      <vt:lpstr>Feature choice – Final attempt</vt:lpstr>
      <vt:lpstr>Feature choice – Final attempt</vt:lpstr>
      <vt:lpstr>Dataset selection</vt:lpstr>
      <vt:lpstr>Multi-class Weighted Support Vector Machine  </vt:lpstr>
      <vt:lpstr>Cross-validation </vt:lpstr>
      <vt:lpstr>Results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Giovanni Affatato</cp:lastModifiedBy>
  <cp:revision>244</cp:revision>
  <dcterms:created xsi:type="dcterms:W3CDTF">2015-05-26T12:27:57Z</dcterms:created>
  <dcterms:modified xsi:type="dcterms:W3CDTF">2021-05-24T08:44:23Z</dcterms:modified>
</cp:coreProperties>
</file>